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4" r:id="rId12"/>
  </p:sldIdLst>
  <p:sldSz cx="18288000" cy="10287000"/>
  <p:notesSz cx="6858000" cy="9144000"/>
  <p:embeddedFontLst>
    <p:embeddedFont>
      <p:font typeface="IBM Plex Sans" panose="020B0604020202020204" charset="0"/>
      <p:regular r:id="rId13"/>
      <p:bold r:id="rId14"/>
    </p:embeddedFont>
    <p:embeddedFont>
      <p:font typeface="Calibri" panose="020F0502020204030204" pitchFamily="34" charset="0"/>
      <p:regular r:id="rId15"/>
      <p:bold r:id="rId16"/>
      <p:italic r:id="rId17"/>
      <p:boldItalic r:id="rId18"/>
    </p:embeddedFont>
    <p:embeddedFont>
      <p:font typeface="IBM Plex Sa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0484" y="1028700"/>
            <a:ext cx="13676670" cy="2899179"/>
            <a:chOff x="0" y="0"/>
            <a:chExt cx="18235560" cy="3865572"/>
          </a:xfrm>
        </p:grpSpPr>
        <p:sp>
          <p:nvSpPr>
            <p:cNvPr id="3" name="TextBox 3"/>
            <p:cNvSpPr txBox="1"/>
            <p:nvPr/>
          </p:nvSpPr>
          <p:spPr>
            <a:xfrm>
              <a:off x="0" y="3029065"/>
              <a:ext cx="18235560" cy="836507"/>
            </a:xfrm>
            <a:prstGeom prst="rect">
              <a:avLst/>
            </a:prstGeom>
          </p:spPr>
          <p:txBody>
            <a:bodyPr lIns="0" tIns="0" rIns="0" bIns="0" rtlCol="0" anchor="t">
              <a:spAutoFit/>
            </a:bodyPr>
            <a:lstStyle/>
            <a:p>
              <a:pPr algn="ctr">
                <a:lnSpc>
                  <a:spcPts val="5320"/>
                </a:lnSpc>
              </a:pPr>
              <a:r>
                <a:rPr lang="en-US" sz="3800">
                  <a:solidFill>
                    <a:srgbClr val="000000"/>
                  </a:solidFill>
                  <a:latin typeface="IBM Plex Sans"/>
                  <a:ea typeface="IBM Plex Sans"/>
                  <a:cs typeface="IBM Plex Sans"/>
                  <a:sym typeface="IBM Plex Sans"/>
                </a:rPr>
                <a:t>Automate and simplify the creation of compliance rules</a:t>
              </a:r>
            </a:p>
          </p:txBody>
        </p:sp>
        <p:sp>
          <p:nvSpPr>
            <p:cNvPr id="4" name="TextBox 4"/>
            <p:cNvSpPr txBox="1"/>
            <p:nvPr/>
          </p:nvSpPr>
          <p:spPr>
            <a:xfrm>
              <a:off x="0" y="238092"/>
              <a:ext cx="18235560" cy="2400163"/>
            </a:xfrm>
            <a:prstGeom prst="rect">
              <a:avLst/>
            </a:prstGeom>
          </p:spPr>
          <p:txBody>
            <a:bodyPr lIns="0" tIns="0" rIns="0" bIns="0" rtlCol="0" anchor="t">
              <a:spAutoFit/>
            </a:bodyPr>
            <a:lstStyle/>
            <a:p>
              <a:pPr algn="ctr">
                <a:lnSpc>
                  <a:spcPts val="13027"/>
                </a:lnSpc>
              </a:pPr>
              <a:r>
                <a:rPr lang="en-US" sz="13027" dirty="0" err="1">
                  <a:solidFill>
                    <a:srgbClr val="000000"/>
                  </a:solidFill>
                  <a:latin typeface="IBM Plex Sans"/>
                  <a:ea typeface="IBM Plex Sans"/>
                  <a:cs typeface="IBM Plex Sans"/>
                  <a:sym typeface="IBM Plex Sans"/>
                </a:rPr>
                <a:t>AuditHelp</a:t>
              </a:r>
              <a:endParaRPr lang="en-US" sz="13027" dirty="0">
                <a:solidFill>
                  <a:srgbClr val="000000"/>
                </a:solidFill>
                <a:latin typeface="IBM Plex Sans"/>
                <a:ea typeface="IBM Plex Sans"/>
                <a:cs typeface="IBM Plex Sans"/>
                <a:sym typeface="IBM Plex Sans"/>
              </a:endParaRPr>
            </a:p>
          </p:txBody>
        </p:sp>
      </p:grpSp>
      <p:sp>
        <p:nvSpPr>
          <p:cNvPr id="5" name="Freeform 5"/>
          <p:cNvSpPr/>
          <p:nvPr/>
        </p:nvSpPr>
        <p:spPr>
          <a:xfrm rot="-2827211">
            <a:off x="14295600" y="-2005524"/>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rot="-6422757">
            <a:off x="-3518081" y="6224076"/>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1194011" y="4942046"/>
            <a:ext cx="5367478" cy="4316254"/>
            <a:chOff x="0" y="0"/>
            <a:chExt cx="4373724" cy="3517128"/>
          </a:xfrm>
        </p:grpSpPr>
        <p:sp>
          <p:nvSpPr>
            <p:cNvPr id="8" name="Freeform 8"/>
            <p:cNvSpPr/>
            <p:nvPr/>
          </p:nvSpPr>
          <p:spPr>
            <a:xfrm>
              <a:off x="0" y="0"/>
              <a:ext cx="4373725" cy="3517128"/>
            </a:xfrm>
            <a:custGeom>
              <a:avLst/>
              <a:gdLst/>
              <a:ahLst/>
              <a:cxnLst/>
              <a:rect l="l" t="t" r="r" b="b"/>
              <a:pathLst>
                <a:path w="4373725" h="3517128">
                  <a:moveTo>
                    <a:pt x="43271" y="0"/>
                  </a:moveTo>
                  <a:lnTo>
                    <a:pt x="4330453" y="0"/>
                  </a:lnTo>
                  <a:cubicBezTo>
                    <a:pt x="4341930" y="0"/>
                    <a:pt x="4352936" y="4559"/>
                    <a:pt x="4361050" y="12674"/>
                  </a:cubicBezTo>
                  <a:cubicBezTo>
                    <a:pt x="4369165" y="20789"/>
                    <a:pt x="4373725" y="31795"/>
                    <a:pt x="4373725" y="43271"/>
                  </a:cubicBezTo>
                  <a:lnTo>
                    <a:pt x="4373725" y="3473856"/>
                  </a:lnTo>
                  <a:cubicBezTo>
                    <a:pt x="4373725" y="3485333"/>
                    <a:pt x="4369165" y="3496339"/>
                    <a:pt x="4361050" y="3504454"/>
                  </a:cubicBezTo>
                  <a:cubicBezTo>
                    <a:pt x="4352936" y="3512569"/>
                    <a:pt x="4341930" y="3517128"/>
                    <a:pt x="4330453" y="3517128"/>
                  </a:cubicBezTo>
                  <a:lnTo>
                    <a:pt x="43271" y="3517128"/>
                  </a:lnTo>
                  <a:cubicBezTo>
                    <a:pt x="19373" y="3517128"/>
                    <a:pt x="0" y="3497754"/>
                    <a:pt x="0" y="3473856"/>
                  </a:cubicBezTo>
                  <a:lnTo>
                    <a:pt x="0" y="43271"/>
                  </a:lnTo>
                  <a:cubicBezTo>
                    <a:pt x="0" y="19373"/>
                    <a:pt x="19373" y="0"/>
                    <a:pt x="43271" y="0"/>
                  </a:cubicBezTo>
                  <a:close/>
                </a:path>
              </a:pathLst>
            </a:custGeom>
            <a:solidFill>
              <a:srgbClr val="FFFFFF"/>
            </a:solidFill>
            <a:ln w="9525" cap="rnd">
              <a:solidFill>
                <a:srgbClr val="000000"/>
              </a:solidFill>
              <a:prstDash val="solid"/>
              <a:round/>
            </a:ln>
          </p:spPr>
        </p:sp>
        <p:sp>
          <p:nvSpPr>
            <p:cNvPr id="9" name="TextBox 9"/>
            <p:cNvSpPr txBox="1"/>
            <p:nvPr/>
          </p:nvSpPr>
          <p:spPr>
            <a:xfrm>
              <a:off x="0" y="-76200"/>
              <a:ext cx="4373724" cy="3593328"/>
            </a:xfrm>
            <a:prstGeom prst="rect">
              <a:avLst/>
            </a:prstGeom>
          </p:spPr>
          <p:txBody>
            <a:bodyPr lIns="254000" tIns="254000" rIns="254000" bIns="254000" rtlCol="0" anchor="ctr"/>
            <a:lstStyle/>
            <a:p>
              <a:pPr algn="l">
                <a:lnSpc>
                  <a:spcPts val="6299"/>
                </a:lnSpc>
              </a:pPr>
              <a:r>
                <a:rPr lang="en-US" sz="4500" b="1">
                  <a:solidFill>
                    <a:srgbClr val="000000"/>
                  </a:solidFill>
                  <a:latin typeface="IBM Plex Sans Bold"/>
                  <a:ea typeface="IBM Plex Sans Bold"/>
                  <a:cs typeface="IBM Plex Sans Bold"/>
                  <a:sym typeface="IBM Plex Sans Bold"/>
                </a:rPr>
                <a:t>AI Alchemists</a:t>
              </a:r>
            </a:p>
            <a:p>
              <a:pPr algn="l">
                <a:lnSpc>
                  <a:spcPts val="2240"/>
                </a:lnSpc>
              </a:pPr>
              <a:endParaRPr lang="en-US" sz="4500" b="1">
                <a:solidFill>
                  <a:srgbClr val="000000"/>
                </a:solidFill>
                <a:latin typeface="IBM Plex Sans Bold"/>
                <a:ea typeface="IBM Plex Sans Bold"/>
                <a:cs typeface="IBM Plex Sans Bold"/>
                <a:sym typeface="IBM Plex Sans Bold"/>
              </a:endParaRPr>
            </a:p>
            <a:p>
              <a:pPr algn="l">
                <a:lnSpc>
                  <a:spcPts val="4900"/>
                </a:lnSpc>
              </a:pPr>
              <a:r>
                <a:rPr lang="en-US" sz="3500">
                  <a:solidFill>
                    <a:srgbClr val="000000"/>
                  </a:solidFill>
                  <a:latin typeface="IBM Plex Sans"/>
                  <a:ea typeface="IBM Plex Sans"/>
                  <a:cs typeface="IBM Plex Sans"/>
                  <a:sym typeface="IBM Plex Sans"/>
                </a:rPr>
                <a:t>Mahendar Prakash</a:t>
              </a:r>
            </a:p>
            <a:p>
              <a:pPr algn="l">
                <a:lnSpc>
                  <a:spcPts val="4900"/>
                </a:lnSpc>
              </a:pPr>
              <a:r>
                <a:rPr lang="en-US" sz="3500">
                  <a:solidFill>
                    <a:srgbClr val="000000"/>
                  </a:solidFill>
                  <a:latin typeface="IBM Plex Sans"/>
                  <a:ea typeface="IBM Plex Sans"/>
                  <a:cs typeface="IBM Plex Sans"/>
                  <a:sym typeface="IBM Plex Sans"/>
                </a:rPr>
                <a:t>Maruthi Sriram</a:t>
              </a:r>
            </a:p>
            <a:p>
              <a:pPr algn="l">
                <a:lnSpc>
                  <a:spcPts val="4900"/>
                </a:lnSpc>
              </a:pPr>
              <a:r>
                <a:rPr lang="en-US" sz="3500">
                  <a:solidFill>
                    <a:srgbClr val="000000"/>
                  </a:solidFill>
                  <a:latin typeface="IBM Plex Sans"/>
                  <a:ea typeface="IBM Plex Sans"/>
                  <a:cs typeface="IBM Plex Sans"/>
                  <a:sym typeface="IBM Plex Sans"/>
                </a:rPr>
                <a:t>Prabakaran P</a:t>
              </a:r>
            </a:p>
            <a:p>
              <a:pPr algn="l">
                <a:lnSpc>
                  <a:spcPts val="4900"/>
                </a:lnSpc>
              </a:pPr>
              <a:r>
                <a:rPr lang="en-US" sz="3500">
                  <a:solidFill>
                    <a:srgbClr val="000000"/>
                  </a:solidFill>
                  <a:latin typeface="IBM Plex Sans"/>
                  <a:ea typeface="IBM Plex Sans"/>
                  <a:cs typeface="IBM Plex Sans"/>
                  <a:sym typeface="IBM Plex Sans"/>
                </a:rPr>
                <a:t>Sai Nikhitha </a:t>
              </a:r>
            </a:p>
            <a:p>
              <a:pPr algn="l">
                <a:lnSpc>
                  <a:spcPts val="2240"/>
                </a:lnSpc>
              </a:pPr>
              <a:endParaRPr lang="en-US" sz="3500">
                <a:solidFill>
                  <a:srgbClr val="000000"/>
                </a:solidFill>
                <a:latin typeface="IBM Plex Sans"/>
                <a:ea typeface="IBM Plex Sans"/>
                <a:cs typeface="IBM Plex Sans"/>
                <a:sym typeface="IBM Plex San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838200" y="931887"/>
            <a:ext cx="4509177" cy="903605"/>
          </a:xfrm>
          <a:prstGeom prst="rect">
            <a:avLst/>
          </a:prstGeom>
        </p:spPr>
        <p:txBody>
          <a:bodyPr lIns="0" tIns="0" rIns="0" bIns="0" rtlCol="0" anchor="t">
            <a:spAutoFit/>
          </a:bodyPr>
          <a:lstStyle/>
          <a:p>
            <a:pPr algn="ctr">
              <a:lnSpc>
                <a:spcPts val="7420"/>
              </a:lnSpc>
              <a:spcBef>
                <a:spcPct val="0"/>
              </a:spcBef>
            </a:pPr>
            <a:r>
              <a:rPr lang="en-US" sz="5300" b="1" dirty="0">
                <a:solidFill>
                  <a:srgbClr val="000000"/>
                </a:solidFill>
                <a:latin typeface="IBM Plex Sans Bold" panose="020B0803050203000203" charset="0"/>
                <a:ea typeface="IBM Plex Sans"/>
                <a:cs typeface="IBM Plex Sans"/>
                <a:sym typeface="IBM Plex Sans"/>
              </a:rPr>
              <a:t>Future Scope</a:t>
            </a:r>
          </a:p>
        </p:txBody>
      </p:sp>
      <p:sp>
        <p:nvSpPr>
          <p:cNvPr id="8" name="AutoShape 2"/>
          <p:cNvSpPr/>
          <p:nvPr/>
        </p:nvSpPr>
        <p:spPr>
          <a:xfrm>
            <a:off x="0" y="0"/>
            <a:ext cx="18288000" cy="523684"/>
          </a:xfrm>
          <a:prstGeom prst="rect">
            <a:avLst/>
          </a:prstGeom>
          <a:solidFill>
            <a:srgbClr val="FF3131"/>
          </a:solidFill>
        </p:spPr>
      </p:sp>
      <p:sp>
        <p:nvSpPr>
          <p:cNvPr id="9" name="TextBox 8">
            <a:extLst>
              <a:ext uri="{FF2B5EF4-FFF2-40B4-BE49-F238E27FC236}">
                <a16:creationId xmlns:a16="http://schemas.microsoft.com/office/drawing/2014/main" id="{5187ECE2-4AB6-3A6F-537F-A506C9DC181B}"/>
              </a:ext>
            </a:extLst>
          </p:cNvPr>
          <p:cNvSpPr txBox="1"/>
          <p:nvPr/>
        </p:nvSpPr>
        <p:spPr>
          <a:xfrm>
            <a:off x="856281" y="1943100"/>
            <a:ext cx="16212520" cy="7478970"/>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3200" b="1" dirty="0" smtClean="0">
                <a:latin typeface="IBM Plex Sans Bold" panose="020B0803050203000203" charset="0"/>
              </a:rPr>
              <a:t>Real-time Anomaly </a:t>
            </a:r>
            <a:r>
              <a:rPr lang="en-US" sz="3200" b="1" dirty="0">
                <a:latin typeface="IBM Plex Sans Bold" panose="020B0803050203000203" charset="0"/>
              </a:rPr>
              <a:t>Detection</a:t>
            </a:r>
            <a:r>
              <a:rPr lang="en-US" sz="3200" dirty="0">
                <a:latin typeface="IBM Plex Sans" panose="020B0503050203000203" pitchFamily="34" charset="0"/>
              </a:rPr>
              <a:t>: Implement streaming data processing to flag anomalies in real-time.</a:t>
            </a:r>
          </a:p>
          <a:p>
            <a:pPr marL="457200" indent="-457200" algn="just">
              <a:lnSpc>
                <a:spcPct val="150000"/>
              </a:lnSpc>
              <a:buFont typeface="Arial" panose="020B0604020202020204" pitchFamily="34" charset="0"/>
              <a:buChar char="•"/>
            </a:pPr>
            <a:r>
              <a:rPr lang="en-US" sz="3200" b="1" dirty="0">
                <a:latin typeface="IBM Plex Sans Bold" panose="020B0803050203000203" charset="0"/>
              </a:rPr>
              <a:t>Custom Model Fine-tuning</a:t>
            </a:r>
            <a:r>
              <a:rPr lang="en-US" sz="3200" dirty="0">
                <a:latin typeface="IBM Plex Sans" panose="020B0503050203000203" pitchFamily="34" charset="0"/>
              </a:rPr>
              <a:t>: Allow users to train or fine-tune models on their specific datasets for better accuracy.</a:t>
            </a:r>
          </a:p>
          <a:p>
            <a:pPr marL="457200" indent="-457200" algn="just">
              <a:lnSpc>
                <a:spcPct val="150000"/>
              </a:lnSpc>
              <a:buFont typeface="Arial" panose="020B0604020202020204" pitchFamily="34" charset="0"/>
              <a:buChar char="•"/>
            </a:pPr>
            <a:r>
              <a:rPr lang="en-US" sz="3200" b="1" dirty="0">
                <a:latin typeface="IBM Plex Sans Bold" panose="020B0803050203000203" charset="0"/>
              </a:rPr>
              <a:t>Support for More Data Formats</a:t>
            </a:r>
            <a:r>
              <a:rPr lang="en-US" sz="3200" dirty="0">
                <a:latin typeface="IBM Plex Sans" panose="020B0503050203000203" pitchFamily="34" charset="0"/>
              </a:rPr>
              <a:t>: Expand </a:t>
            </a:r>
            <a:r>
              <a:rPr lang="en-US" sz="3200" dirty="0" smtClean="0">
                <a:latin typeface="IBM Plex Sans" panose="020B0503050203000203" pitchFamily="34" charset="0"/>
              </a:rPr>
              <a:t>support to JSON</a:t>
            </a:r>
            <a:r>
              <a:rPr lang="en-US" sz="3200" dirty="0">
                <a:latin typeface="IBM Plex Sans" panose="020B0503050203000203" pitchFamily="34" charset="0"/>
              </a:rPr>
              <a:t>, databases, and even APIs.</a:t>
            </a:r>
          </a:p>
          <a:p>
            <a:pPr marL="457200" indent="-457200" algn="just">
              <a:lnSpc>
                <a:spcPct val="150000"/>
              </a:lnSpc>
              <a:buFont typeface="Arial" panose="020B0604020202020204" pitchFamily="34" charset="0"/>
              <a:buChar char="•"/>
            </a:pPr>
            <a:r>
              <a:rPr lang="en-US" sz="3200" b="1" dirty="0">
                <a:latin typeface="IBM Plex Sans Bold" panose="020B0803050203000203" charset="0"/>
              </a:rPr>
              <a:t>Advanced Visualization</a:t>
            </a:r>
            <a:r>
              <a:rPr lang="en-US" sz="3200" dirty="0">
                <a:latin typeface="IBM Plex Sans" panose="020B0503050203000203" pitchFamily="34" charset="0"/>
              </a:rPr>
              <a:t>: Integrate dashboards with dynamic charts and graphs for better data insights.</a:t>
            </a:r>
          </a:p>
          <a:p>
            <a:pPr marL="457200" indent="-457200" algn="just">
              <a:lnSpc>
                <a:spcPct val="150000"/>
              </a:lnSpc>
              <a:buFont typeface="Arial" panose="020B0604020202020204" pitchFamily="34" charset="0"/>
              <a:buChar char="•"/>
            </a:pPr>
            <a:r>
              <a:rPr lang="en-US" sz="3200" b="1" dirty="0">
                <a:latin typeface="IBM Plex Sans Bold" panose="020B0803050203000203" charset="0"/>
              </a:rPr>
              <a:t>Real-time Risk Scoring</a:t>
            </a:r>
            <a:r>
              <a:rPr lang="en-US" sz="3200" dirty="0">
                <a:latin typeface="IBM Plex Sans" panose="020B0503050203000203" pitchFamily="34" charset="0"/>
              </a:rPr>
              <a:t>: Leverage existing LLMs to analyze transaction history and assign risk scores to the dataset.</a:t>
            </a:r>
            <a:endParaRPr lang="en-IN" sz="3200" dirty="0">
              <a:latin typeface="IBM Plex Sans" panose="020B050305020300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41884"/>
          </a:xfrm>
          <a:prstGeom prst="rect">
            <a:avLst/>
          </a:prstGeom>
          <a:solidFill>
            <a:srgbClr val="FF3131"/>
          </a:solidFill>
        </p:spPr>
      </p:sp>
      <p:sp>
        <p:nvSpPr>
          <p:cNvPr id="3" name="TextBox 3"/>
          <p:cNvSpPr txBox="1"/>
          <p:nvPr/>
        </p:nvSpPr>
        <p:spPr>
          <a:xfrm>
            <a:off x="443438" y="923925"/>
            <a:ext cx="6338361" cy="884281"/>
          </a:xfrm>
          <a:prstGeom prst="rect">
            <a:avLst/>
          </a:prstGeom>
        </p:spPr>
        <p:txBody>
          <a:bodyPr wrap="square" lIns="0" tIns="0" rIns="0" bIns="0" rtlCol="0" anchor="t">
            <a:spAutoFit/>
          </a:bodyPr>
          <a:lstStyle/>
          <a:p>
            <a:pPr algn="ctr">
              <a:lnSpc>
                <a:spcPts val="7420"/>
              </a:lnSpc>
              <a:spcBef>
                <a:spcPct val="0"/>
              </a:spcBef>
            </a:pPr>
            <a:r>
              <a:rPr lang="en-US" sz="5300" b="1" dirty="0">
                <a:solidFill>
                  <a:srgbClr val="000000"/>
                </a:solidFill>
                <a:latin typeface="IBM Plex Sans Bold"/>
                <a:ea typeface="IBM Plex Sans Bold"/>
                <a:cs typeface="IBM Plex Sans Bold"/>
                <a:sym typeface="IBM Plex Sans Bold"/>
              </a:rPr>
              <a:t>Tech stack Used </a:t>
            </a:r>
          </a:p>
        </p:txBody>
      </p:sp>
      <p:sp>
        <p:nvSpPr>
          <p:cNvPr id="4" name="TextBox 4"/>
          <p:cNvSpPr txBox="1"/>
          <p:nvPr/>
        </p:nvSpPr>
        <p:spPr>
          <a:xfrm>
            <a:off x="1395793" y="2064839"/>
            <a:ext cx="13898202" cy="1986153"/>
          </a:xfrm>
          <a:prstGeom prst="rect">
            <a:avLst/>
          </a:prstGeom>
        </p:spPr>
        <p:txBody>
          <a:bodyPr lIns="0" tIns="0" rIns="0" bIns="0" rtlCol="0" anchor="t">
            <a:spAutoFit/>
          </a:bodyPr>
          <a:lstStyle/>
          <a:p>
            <a:pPr algn="l">
              <a:lnSpc>
                <a:spcPts val="5346"/>
              </a:lnSpc>
            </a:pPr>
            <a:r>
              <a:rPr lang="en-US" sz="3300" u="sng" dirty="0">
                <a:solidFill>
                  <a:srgbClr val="000000"/>
                </a:solidFill>
                <a:latin typeface="IBM Plex Sans"/>
                <a:ea typeface="IBM Plex Sans"/>
                <a:cs typeface="IBM Plex Sans"/>
                <a:sym typeface="IBM Plex Sans"/>
              </a:rPr>
              <a:t>Frontend </a:t>
            </a:r>
            <a:r>
              <a:rPr lang="en-US" sz="3300" dirty="0">
                <a:solidFill>
                  <a:srgbClr val="000000"/>
                </a:solidFill>
                <a:latin typeface="IBM Plex Sans"/>
                <a:ea typeface="IBM Plex Sans"/>
                <a:cs typeface="IBM Plex Sans"/>
                <a:sym typeface="IBM Plex Sans"/>
              </a:rPr>
              <a:t>: React, </a:t>
            </a:r>
            <a:r>
              <a:rPr lang="en-US" sz="3300" dirty="0" err="1">
                <a:solidFill>
                  <a:srgbClr val="000000"/>
                </a:solidFill>
                <a:latin typeface="IBM Plex Sans"/>
                <a:ea typeface="IBM Plex Sans"/>
                <a:cs typeface="IBM Plex Sans"/>
                <a:sym typeface="IBM Plex Sans"/>
              </a:rPr>
              <a:t>Javascript</a:t>
            </a:r>
            <a:endParaRPr lang="en-US" sz="3300" dirty="0">
              <a:solidFill>
                <a:srgbClr val="000000"/>
              </a:solidFill>
              <a:latin typeface="IBM Plex Sans"/>
              <a:ea typeface="IBM Plex Sans"/>
              <a:cs typeface="IBM Plex Sans"/>
              <a:sym typeface="IBM Plex Sans"/>
            </a:endParaRPr>
          </a:p>
          <a:p>
            <a:pPr algn="l">
              <a:lnSpc>
                <a:spcPts val="5346"/>
              </a:lnSpc>
            </a:pPr>
            <a:r>
              <a:rPr lang="en-US" sz="3300" u="sng" dirty="0">
                <a:solidFill>
                  <a:srgbClr val="000000"/>
                </a:solidFill>
                <a:latin typeface="IBM Plex Sans"/>
                <a:ea typeface="IBM Plex Sans"/>
                <a:cs typeface="IBM Plex Sans"/>
                <a:sym typeface="IBM Plex Sans"/>
              </a:rPr>
              <a:t>Backend </a:t>
            </a:r>
            <a:r>
              <a:rPr lang="en-US" sz="3300" dirty="0">
                <a:solidFill>
                  <a:srgbClr val="000000"/>
                </a:solidFill>
                <a:latin typeface="IBM Plex Sans"/>
                <a:ea typeface="IBM Plex Sans"/>
                <a:cs typeface="IBM Plex Sans"/>
                <a:sym typeface="IBM Plex Sans"/>
              </a:rPr>
              <a:t>: Python, </a:t>
            </a:r>
            <a:r>
              <a:rPr lang="en-US" sz="3300" dirty="0" err="1">
                <a:solidFill>
                  <a:srgbClr val="000000"/>
                </a:solidFill>
                <a:latin typeface="IBM Plex Sans"/>
                <a:ea typeface="IBM Plex Sans"/>
                <a:cs typeface="IBM Plex Sans"/>
                <a:sym typeface="IBM Plex Sans"/>
              </a:rPr>
              <a:t>FastAPI</a:t>
            </a:r>
            <a:endParaRPr lang="en-US" sz="3300" dirty="0">
              <a:solidFill>
                <a:srgbClr val="000000"/>
              </a:solidFill>
              <a:latin typeface="IBM Plex Sans"/>
              <a:ea typeface="IBM Plex Sans"/>
              <a:cs typeface="IBM Plex Sans"/>
              <a:sym typeface="IBM Plex Sans"/>
            </a:endParaRPr>
          </a:p>
          <a:p>
            <a:pPr algn="l">
              <a:lnSpc>
                <a:spcPts val="5346"/>
              </a:lnSpc>
            </a:pPr>
            <a:r>
              <a:rPr lang="en-US" sz="3300" u="sng" dirty="0">
                <a:solidFill>
                  <a:srgbClr val="000000"/>
                </a:solidFill>
                <a:latin typeface="IBM Plex Sans"/>
                <a:ea typeface="IBM Plex Sans"/>
                <a:cs typeface="IBM Plex Sans"/>
                <a:sym typeface="IBM Plex Sans"/>
              </a:rPr>
              <a:t>GenAI Models Used</a:t>
            </a:r>
            <a:r>
              <a:rPr lang="en-US" sz="3300" dirty="0">
                <a:solidFill>
                  <a:srgbClr val="000000"/>
                </a:solidFill>
                <a:latin typeface="IBM Plex Sans"/>
                <a:ea typeface="IBM Plex Sans"/>
                <a:cs typeface="IBM Plex Sans"/>
                <a:sym typeface="IBM Plex Sans"/>
              </a:rPr>
              <a:t> :Gemini 2.0 Flash-Lite, nomic-embed-text</a:t>
            </a:r>
          </a:p>
        </p:txBody>
      </p:sp>
      <p:sp>
        <p:nvSpPr>
          <p:cNvPr id="5" name="AutoShape 2"/>
          <p:cNvSpPr/>
          <p:nvPr/>
        </p:nvSpPr>
        <p:spPr>
          <a:xfrm>
            <a:off x="0" y="0"/>
            <a:ext cx="18288000" cy="523684"/>
          </a:xfrm>
          <a:prstGeom prst="rect">
            <a:avLst/>
          </a:prstGeom>
          <a:solidFill>
            <a:srgbClr val="FF3131"/>
          </a:solid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41884"/>
          </a:xfrm>
          <a:prstGeom prst="rect">
            <a:avLst/>
          </a:prstGeom>
          <a:solidFill>
            <a:srgbClr val="FF3131"/>
          </a:solidFill>
        </p:spPr>
      </p:sp>
      <p:sp>
        <p:nvSpPr>
          <p:cNvPr id="3" name="TextBox 3"/>
          <p:cNvSpPr txBox="1"/>
          <p:nvPr/>
        </p:nvSpPr>
        <p:spPr>
          <a:xfrm>
            <a:off x="330889" y="744264"/>
            <a:ext cx="6512570" cy="903605"/>
          </a:xfrm>
          <a:prstGeom prst="rect">
            <a:avLst/>
          </a:prstGeom>
        </p:spPr>
        <p:txBody>
          <a:bodyPr lIns="0" tIns="0" rIns="0" bIns="0" rtlCol="0" anchor="t">
            <a:spAutoFit/>
          </a:bodyPr>
          <a:lstStyle/>
          <a:p>
            <a:pPr algn="ctr">
              <a:lnSpc>
                <a:spcPts val="7420"/>
              </a:lnSpc>
              <a:spcBef>
                <a:spcPct val="0"/>
              </a:spcBef>
            </a:pPr>
            <a:r>
              <a:rPr lang="en-US" sz="5300" b="1">
                <a:solidFill>
                  <a:srgbClr val="000000"/>
                </a:solidFill>
                <a:latin typeface="IBM Plex Sans Bold"/>
                <a:ea typeface="IBM Plex Sans Bold"/>
                <a:cs typeface="IBM Plex Sans Bold"/>
                <a:sym typeface="IBM Plex Sans Bold"/>
              </a:rPr>
              <a:t>Problem Statement</a:t>
            </a:r>
          </a:p>
        </p:txBody>
      </p:sp>
      <p:sp>
        <p:nvSpPr>
          <p:cNvPr id="4" name="TextBox 4"/>
          <p:cNvSpPr txBox="1"/>
          <p:nvPr/>
        </p:nvSpPr>
        <p:spPr>
          <a:xfrm>
            <a:off x="1163760" y="1778654"/>
            <a:ext cx="16095540" cy="6024150"/>
          </a:xfrm>
          <a:prstGeom prst="rect">
            <a:avLst/>
          </a:prstGeom>
        </p:spPr>
        <p:txBody>
          <a:bodyPr lIns="0" tIns="0" rIns="0" bIns="0" rtlCol="0" anchor="t">
            <a:spAutoFit/>
          </a:bodyPr>
          <a:lstStyle/>
          <a:p>
            <a:pPr algn="just">
              <a:lnSpc>
                <a:spcPct val="150000"/>
              </a:lnSpc>
            </a:pPr>
            <a:r>
              <a:rPr lang="en-US" sz="3307" dirty="0">
                <a:solidFill>
                  <a:srgbClr val="000000"/>
                </a:solidFill>
                <a:latin typeface="IBM Plex Sans"/>
                <a:ea typeface="IBM Plex Sans"/>
                <a:cs typeface="IBM Plex Sans"/>
                <a:sym typeface="IBM Plex Sans"/>
              </a:rPr>
              <a:t>Develop a Gen AI-powered data profiling solution that can : </a:t>
            </a:r>
          </a:p>
          <a:p>
            <a:pPr marL="714164" lvl="1" indent="-357082" algn="just">
              <a:lnSpc>
                <a:spcPct val="150000"/>
              </a:lnSpc>
              <a:buFont typeface="Arial"/>
              <a:buChar char="•"/>
            </a:pPr>
            <a:r>
              <a:rPr lang="en-US" sz="3307" dirty="0">
                <a:solidFill>
                  <a:srgbClr val="000000"/>
                </a:solidFill>
                <a:latin typeface="IBM Plex Sans"/>
                <a:ea typeface="IBM Plex Sans"/>
                <a:cs typeface="IBM Plex Sans"/>
                <a:sym typeface="IBM Plex Sans"/>
              </a:rPr>
              <a:t>Extract, interpret and refine regulatory reporting instructions to identify key data validation requirements.</a:t>
            </a:r>
          </a:p>
          <a:p>
            <a:pPr marL="714164" lvl="1" indent="-357082" algn="just">
              <a:lnSpc>
                <a:spcPct val="150000"/>
              </a:lnSpc>
              <a:buFont typeface="Arial"/>
              <a:buChar char="•"/>
            </a:pPr>
            <a:r>
              <a:rPr lang="en-US" sz="3307" dirty="0">
                <a:solidFill>
                  <a:srgbClr val="000000"/>
                </a:solidFill>
                <a:latin typeface="IBM Plex Sans"/>
                <a:ea typeface="IBM Plex Sans"/>
                <a:cs typeface="IBM Plex Sans"/>
                <a:sym typeface="IBM Plex Sans"/>
              </a:rPr>
              <a:t>Automatically generate profiling rules based on allowable values and cross-relation between the elements using a Large Language Model(LLM) or Machine Learning(ML).</a:t>
            </a:r>
          </a:p>
          <a:p>
            <a:pPr marL="714164" lvl="1" indent="-357082" algn="just">
              <a:lnSpc>
                <a:spcPct val="150000"/>
              </a:lnSpc>
              <a:buFont typeface="Arial"/>
              <a:buChar char="•"/>
            </a:pPr>
            <a:r>
              <a:rPr lang="en-US" sz="3307" dirty="0">
                <a:solidFill>
                  <a:srgbClr val="000000"/>
                </a:solidFill>
                <a:latin typeface="IBM Plex Sans"/>
                <a:ea typeface="IBM Plex Sans"/>
                <a:cs typeface="IBM Plex Sans"/>
                <a:sym typeface="IBM Plex Sans"/>
              </a:rPr>
              <a:t>Suggest remediation actions for flagged transactions/observations including automated explanations for auditors.</a:t>
            </a:r>
          </a:p>
        </p:txBody>
      </p:sp>
      <p:sp>
        <p:nvSpPr>
          <p:cNvPr id="5" name="AutoShape 2"/>
          <p:cNvSpPr/>
          <p:nvPr/>
        </p:nvSpPr>
        <p:spPr>
          <a:xfrm>
            <a:off x="0" y="0"/>
            <a:ext cx="18288000" cy="523684"/>
          </a:xfrm>
          <a:prstGeom prst="rect">
            <a:avLst/>
          </a:prstGeom>
          <a:solidFill>
            <a:srgbClr val="FF3131"/>
          </a:solid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41884"/>
          </a:xfrm>
          <a:prstGeom prst="rect">
            <a:avLst/>
          </a:prstGeom>
          <a:solidFill>
            <a:srgbClr val="FF3131"/>
          </a:solidFill>
        </p:spPr>
      </p:sp>
      <p:sp>
        <p:nvSpPr>
          <p:cNvPr id="3" name="TextBox 3"/>
          <p:cNvSpPr txBox="1"/>
          <p:nvPr/>
        </p:nvSpPr>
        <p:spPr>
          <a:xfrm>
            <a:off x="228600" y="695309"/>
            <a:ext cx="7815908" cy="903605"/>
          </a:xfrm>
          <a:prstGeom prst="rect">
            <a:avLst/>
          </a:prstGeom>
        </p:spPr>
        <p:txBody>
          <a:bodyPr lIns="0" tIns="0" rIns="0" bIns="0" rtlCol="0" anchor="t">
            <a:spAutoFit/>
          </a:bodyPr>
          <a:lstStyle/>
          <a:p>
            <a:pPr algn="ctr">
              <a:lnSpc>
                <a:spcPts val="7420"/>
              </a:lnSpc>
              <a:spcBef>
                <a:spcPct val="0"/>
              </a:spcBef>
            </a:pPr>
            <a:r>
              <a:rPr lang="en-US" sz="5300" b="1" dirty="0">
                <a:solidFill>
                  <a:srgbClr val="000000"/>
                </a:solidFill>
                <a:latin typeface="IBM Plex Sans Bold"/>
                <a:ea typeface="IBM Plex Sans Bold"/>
                <a:cs typeface="IBM Plex Sans Bold"/>
                <a:sym typeface="IBM Plex Sans Bold"/>
              </a:rPr>
              <a:t> Implementation Details</a:t>
            </a:r>
          </a:p>
        </p:txBody>
      </p:sp>
      <p:sp>
        <p:nvSpPr>
          <p:cNvPr id="4" name="TextBox 4"/>
          <p:cNvSpPr txBox="1"/>
          <p:nvPr/>
        </p:nvSpPr>
        <p:spPr>
          <a:xfrm>
            <a:off x="533400" y="2095500"/>
            <a:ext cx="16629019" cy="4696479"/>
          </a:xfrm>
          <a:prstGeom prst="rect">
            <a:avLst/>
          </a:prstGeom>
        </p:spPr>
        <p:txBody>
          <a:bodyPr lIns="0" tIns="0" rIns="0" bIns="0" rtlCol="0" anchor="t">
            <a:spAutoFit/>
          </a:bodyPr>
          <a:lstStyle/>
          <a:p>
            <a:pPr marL="723105" lvl="1" indent="-361553" algn="just">
              <a:lnSpc>
                <a:spcPts val="4688"/>
              </a:lnSpc>
              <a:buFont typeface="Arial"/>
              <a:buChar char="•"/>
            </a:pPr>
            <a:r>
              <a:rPr lang="en-US" sz="3349" u="sng" dirty="0">
                <a:solidFill>
                  <a:srgbClr val="000000"/>
                </a:solidFill>
                <a:latin typeface="IBM Plex Sans"/>
                <a:ea typeface="IBM Plex Sans"/>
                <a:cs typeface="IBM Plex Sans"/>
                <a:sym typeface="IBM Plex Sans"/>
              </a:rPr>
              <a:t>Automated Rule Generation:</a:t>
            </a:r>
            <a:r>
              <a:rPr lang="en-US" sz="3349" dirty="0">
                <a:solidFill>
                  <a:srgbClr val="000000"/>
                </a:solidFill>
                <a:latin typeface="IBM Plex Sans"/>
                <a:ea typeface="IBM Plex Sans"/>
                <a:cs typeface="IBM Plex Sans"/>
                <a:sym typeface="IBM Plex Sans"/>
              </a:rPr>
              <a:t> Utilized generative AI to extract and generate profiling rules from uploaded regulatory documents, enhancing the accuracy and efficiency of compliance processes. ​</a:t>
            </a:r>
          </a:p>
          <a:p>
            <a:pPr algn="just">
              <a:lnSpc>
                <a:spcPts val="4688"/>
              </a:lnSpc>
            </a:pPr>
            <a:endParaRPr lang="en-US" sz="3349" dirty="0">
              <a:solidFill>
                <a:srgbClr val="000000"/>
              </a:solidFill>
              <a:latin typeface="IBM Plex Sans"/>
              <a:ea typeface="IBM Plex Sans"/>
              <a:cs typeface="IBM Plex Sans"/>
              <a:sym typeface="IBM Plex Sans"/>
            </a:endParaRPr>
          </a:p>
          <a:p>
            <a:pPr marL="723105" lvl="1" indent="-361553" algn="just">
              <a:lnSpc>
                <a:spcPts val="4688"/>
              </a:lnSpc>
              <a:buFont typeface="Arial"/>
              <a:buChar char="•"/>
            </a:pPr>
            <a:r>
              <a:rPr lang="en-US" sz="3349" u="sng" dirty="0">
                <a:solidFill>
                  <a:srgbClr val="000000"/>
                </a:solidFill>
                <a:latin typeface="IBM Plex Sans"/>
                <a:ea typeface="IBM Plex Sans"/>
                <a:cs typeface="IBM Plex Sans"/>
                <a:sym typeface="IBM Plex Sans"/>
              </a:rPr>
              <a:t>Interactive Rule Refinement:</a:t>
            </a:r>
            <a:r>
              <a:rPr lang="en-US" sz="3349" dirty="0">
                <a:solidFill>
                  <a:srgbClr val="000000"/>
                </a:solidFill>
                <a:latin typeface="IBM Plex Sans"/>
                <a:ea typeface="IBM Plex Sans"/>
                <a:cs typeface="IBM Plex Sans"/>
                <a:sym typeface="IBM Plex Sans"/>
              </a:rPr>
              <a:t> Employed generative AI to refine these rules through conversational interface, allowing for dynamic adjustments based on user feedback and contextual understanding. ​</a:t>
            </a:r>
          </a:p>
          <a:p>
            <a:pPr algn="just">
              <a:lnSpc>
                <a:spcPts val="4688"/>
              </a:lnSpc>
            </a:pPr>
            <a:endParaRPr lang="en-US" sz="3349" dirty="0">
              <a:solidFill>
                <a:srgbClr val="000000"/>
              </a:solidFill>
              <a:latin typeface="IBM Plex Sans"/>
              <a:ea typeface="IBM Plex Sans"/>
              <a:cs typeface="IBM Plex Sans"/>
              <a:sym typeface="IBM Plex Sans"/>
            </a:endParaRPr>
          </a:p>
        </p:txBody>
      </p:sp>
      <p:sp>
        <p:nvSpPr>
          <p:cNvPr id="5" name="AutoShape 2"/>
          <p:cNvSpPr/>
          <p:nvPr/>
        </p:nvSpPr>
        <p:spPr>
          <a:xfrm>
            <a:off x="0" y="0"/>
            <a:ext cx="18288000" cy="523684"/>
          </a:xfrm>
          <a:prstGeom prst="rect">
            <a:avLst/>
          </a:prstGeom>
          <a:solidFill>
            <a:srgbClr val="FF3131"/>
          </a:solid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41884"/>
          </a:xfrm>
          <a:prstGeom prst="rect">
            <a:avLst/>
          </a:prstGeom>
          <a:solidFill>
            <a:srgbClr val="FF3131"/>
          </a:solidFill>
        </p:spPr>
      </p:sp>
      <p:sp>
        <p:nvSpPr>
          <p:cNvPr id="3" name="TextBox 3"/>
          <p:cNvSpPr txBox="1"/>
          <p:nvPr/>
        </p:nvSpPr>
        <p:spPr>
          <a:xfrm>
            <a:off x="152400" y="697202"/>
            <a:ext cx="8218844" cy="903605"/>
          </a:xfrm>
          <a:prstGeom prst="rect">
            <a:avLst/>
          </a:prstGeom>
        </p:spPr>
        <p:txBody>
          <a:bodyPr lIns="0" tIns="0" rIns="0" bIns="0" rtlCol="0" anchor="t">
            <a:spAutoFit/>
          </a:bodyPr>
          <a:lstStyle/>
          <a:p>
            <a:pPr algn="ctr">
              <a:lnSpc>
                <a:spcPts val="7420"/>
              </a:lnSpc>
              <a:spcBef>
                <a:spcPct val="0"/>
              </a:spcBef>
            </a:pPr>
            <a:r>
              <a:rPr lang="en-US" sz="5300" b="1" dirty="0">
                <a:solidFill>
                  <a:srgbClr val="000000"/>
                </a:solidFill>
                <a:latin typeface="IBM Plex Sans Bold"/>
                <a:ea typeface="IBM Plex Sans Bold"/>
                <a:cs typeface="IBM Plex Sans Bold"/>
                <a:sym typeface="IBM Plex Sans Bold"/>
              </a:rPr>
              <a:t>Implementation Details</a:t>
            </a:r>
          </a:p>
        </p:txBody>
      </p:sp>
      <p:sp>
        <p:nvSpPr>
          <p:cNvPr id="4" name="TextBox 4"/>
          <p:cNvSpPr txBox="1"/>
          <p:nvPr/>
        </p:nvSpPr>
        <p:spPr>
          <a:xfrm>
            <a:off x="540241" y="2075579"/>
            <a:ext cx="16719059" cy="4698139"/>
          </a:xfrm>
          <a:prstGeom prst="rect">
            <a:avLst/>
          </a:prstGeom>
        </p:spPr>
        <p:txBody>
          <a:bodyPr lIns="0" tIns="0" rIns="0" bIns="0" rtlCol="0" anchor="t">
            <a:spAutoFit/>
          </a:bodyPr>
          <a:lstStyle/>
          <a:p>
            <a:pPr marL="723364" lvl="1" indent="-361682" algn="just">
              <a:lnSpc>
                <a:spcPts val="4690"/>
              </a:lnSpc>
              <a:buFont typeface="Arial"/>
              <a:buChar char="•"/>
            </a:pPr>
            <a:r>
              <a:rPr lang="en-US" sz="3350" u="sng" dirty="0">
                <a:solidFill>
                  <a:srgbClr val="000000"/>
                </a:solidFill>
                <a:latin typeface="IBM Plex Sans"/>
                <a:ea typeface="IBM Plex Sans"/>
                <a:cs typeface="IBM Plex Sans"/>
                <a:sym typeface="IBM Plex Sans"/>
              </a:rPr>
              <a:t>Data Violation Detection and Remediation:</a:t>
            </a:r>
            <a:r>
              <a:rPr lang="en-US" sz="3350" dirty="0">
                <a:solidFill>
                  <a:srgbClr val="000000"/>
                </a:solidFill>
                <a:latin typeface="IBM Plex Sans"/>
                <a:ea typeface="IBM Plex Sans"/>
                <a:cs typeface="IBM Plex Sans"/>
                <a:sym typeface="IBM Plex Sans"/>
              </a:rPr>
              <a:t>  Implemented generative AI to flag uploaded data that violates established rules and to suggest possible remediation actions, streamlining compliance monitoring and response. ​</a:t>
            </a:r>
          </a:p>
          <a:p>
            <a:pPr algn="just">
              <a:lnSpc>
                <a:spcPts val="4690"/>
              </a:lnSpc>
            </a:pPr>
            <a:endParaRPr lang="en-US" sz="3350" dirty="0">
              <a:solidFill>
                <a:srgbClr val="000000"/>
              </a:solidFill>
              <a:latin typeface="IBM Plex Sans"/>
              <a:ea typeface="IBM Plex Sans"/>
              <a:cs typeface="IBM Plex Sans"/>
              <a:sym typeface="IBM Plex Sans"/>
            </a:endParaRPr>
          </a:p>
          <a:p>
            <a:pPr marL="723364" lvl="1" indent="-361682" algn="just">
              <a:lnSpc>
                <a:spcPts val="4690"/>
              </a:lnSpc>
              <a:buFont typeface="Arial"/>
              <a:buChar char="•"/>
            </a:pPr>
            <a:r>
              <a:rPr lang="en-US" sz="3350" u="sng" dirty="0">
                <a:solidFill>
                  <a:srgbClr val="000000"/>
                </a:solidFill>
                <a:latin typeface="IBM Plex Sans"/>
                <a:ea typeface="IBM Plex Sans"/>
                <a:cs typeface="IBM Plex Sans"/>
                <a:sym typeface="IBM Plex Sans"/>
              </a:rPr>
              <a:t>Anomaly Detection:</a:t>
            </a:r>
            <a:r>
              <a:rPr lang="en-US" sz="3350" dirty="0">
                <a:solidFill>
                  <a:srgbClr val="000000"/>
                </a:solidFill>
                <a:latin typeface="IBM Plex Sans"/>
                <a:ea typeface="IBM Plex Sans"/>
                <a:cs typeface="IBM Plex Sans"/>
                <a:sym typeface="IBM Plex Sans"/>
              </a:rPr>
              <a:t> Applied unsupervised learning techniques to identify anomalies within datasets, facilitating the detection of irregular patterns that may indicate compliance issues or fraudulent activities.</a:t>
            </a:r>
          </a:p>
          <a:p>
            <a:pPr algn="just">
              <a:lnSpc>
                <a:spcPts val="4690"/>
              </a:lnSpc>
            </a:pPr>
            <a:endParaRPr lang="en-US" sz="3350" dirty="0">
              <a:solidFill>
                <a:srgbClr val="000000"/>
              </a:solidFill>
              <a:latin typeface="IBM Plex Sans"/>
              <a:ea typeface="IBM Plex Sans"/>
              <a:cs typeface="IBM Plex Sans"/>
              <a:sym typeface="IBM Plex Sans"/>
            </a:endParaRPr>
          </a:p>
        </p:txBody>
      </p:sp>
      <p:sp>
        <p:nvSpPr>
          <p:cNvPr id="5" name="AutoShape 2"/>
          <p:cNvSpPr/>
          <p:nvPr/>
        </p:nvSpPr>
        <p:spPr>
          <a:xfrm>
            <a:off x="0" y="0"/>
            <a:ext cx="18288000" cy="523684"/>
          </a:xfrm>
          <a:prstGeom prst="rect">
            <a:avLst/>
          </a:prstGeom>
          <a:solidFill>
            <a:srgbClr val="FF3131"/>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41884"/>
          </a:xfrm>
          <a:prstGeom prst="rect">
            <a:avLst/>
          </a:prstGeom>
          <a:solidFill>
            <a:srgbClr val="FF3131"/>
          </a:solidFill>
        </p:spPr>
      </p:sp>
      <p:sp>
        <p:nvSpPr>
          <p:cNvPr id="3" name="Freeform 3"/>
          <p:cNvSpPr/>
          <p:nvPr/>
        </p:nvSpPr>
        <p:spPr>
          <a:xfrm>
            <a:off x="1905000" y="4076700"/>
            <a:ext cx="14432394" cy="5638800"/>
          </a:xfrm>
          <a:custGeom>
            <a:avLst/>
            <a:gdLst/>
            <a:ahLst/>
            <a:cxnLst/>
            <a:rect l="l" t="t" r="r" b="b"/>
            <a:pathLst>
              <a:path w="12196523" h="5738407">
                <a:moveTo>
                  <a:pt x="0" y="0"/>
                </a:moveTo>
                <a:lnTo>
                  <a:pt x="12196522" y="0"/>
                </a:lnTo>
                <a:lnTo>
                  <a:pt x="12196522" y="5738407"/>
                </a:lnTo>
                <a:lnTo>
                  <a:pt x="0" y="5738407"/>
                </a:lnTo>
                <a:lnTo>
                  <a:pt x="0" y="0"/>
                </a:lnTo>
                <a:close/>
              </a:path>
            </a:pathLst>
          </a:custGeom>
          <a:blipFill>
            <a:blip r:embed="rId2"/>
            <a:stretch>
              <a:fillRect t="-1462" b="-823"/>
            </a:stretch>
          </a:blipFill>
        </p:spPr>
      </p:sp>
      <p:sp>
        <p:nvSpPr>
          <p:cNvPr id="4" name="TextBox 4"/>
          <p:cNvSpPr txBox="1"/>
          <p:nvPr/>
        </p:nvSpPr>
        <p:spPr>
          <a:xfrm>
            <a:off x="381000" y="715479"/>
            <a:ext cx="4981887" cy="903605"/>
          </a:xfrm>
          <a:prstGeom prst="rect">
            <a:avLst/>
          </a:prstGeom>
        </p:spPr>
        <p:txBody>
          <a:bodyPr lIns="0" tIns="0" rIns="0" bIns="0" rtlCol="0" anchor="t">
            <a:spAutoFit/>
          </a:bodyPr>
          <a:lstStyle/>
          <a:p>
            <a:pPr algn="ctr">
              <a:lnSpc>
                <a:spcPts val="7420"/>
              </a:lnSpc>
              <a:spcBef>
                <a:spcPct val="0"/>
              </a:spcBef>
            </a:pPr>
            <a:r>
              <a:rPr lang="en-US" sz="5300" b="1" dirty="0">
                <a:solidFill>
                  <a:srgbClr val="000000"/>
                </a:solidFill>
                <a:latin typeface="IBM Plex Sans Bold"/>
                <a:ea typeface="IBM Plex Sans Bold"/>
                <a:cs typeface="IBM Plex Sans Bold"/>
                <a:sym typeface="IBM Plex Sans Bold"/>
              </a:rPr>
              <a:t>Key Functions</a:t>
            </a:r>
          </a:p>
        </p:txBody>
      </p:sp>
      <p:sp>
        <p:nvSpPr>
          <p:cNvPr id="5" name="TextBox 5"/>
          <p:cNvSpPr txBox="1"/>
          <p:nvPr/>
        </p:nvSpPr>
        <p:spPr>
          <a:xfrm>
            <a:off x="609600" y="1632416"/>
            <a:ext cx="17373599" cy="2585388"/>
          </a:xfrm>
          <a:prstGeom prst="rect">
            <a:avLst/>
          </a:prstGeom>
        </p:spPr>
        <p:txBody>
          <a:bodyPr wrap="square" lIns="0" tIns="0" rIns="0" bIns="0" rtlCol="0" anchor="t">
            <a:spAutoFit/>
          </a:bodyPr>
          <a:lstStyle/>
          <a:p>
            <a:pPr algn="just">
              <a:lnSpc>
                <a:spcPts val="4079"/>
              </a:lnSpc>
            </a:pPr>
            <a:r>
              <a:rPr lang="en-US" sz="2800" dirty="0">
                <a:solidFill>
                  <a:srgbClr val="000000"/>
                </a:solidFill>
                <a:latin typeface="IBM Plex Sans" panose="020B0503050203000203" pitchFamily="34" charset="0"/>
                <a:ea typeface="IBM Plex Sans"/>
                <a:cs typeface="IBM Plex Sans"/>
                <a:sym typeface="IBM Plex Sans"/>
              </a:rPr>
              <a:t>Upload a Regulatory document(h1.pdf) and a csv file containing sample data to feed to the model. We have used </a:t>
            </a:r>
            <a:r>
              <a:rPr lang="en-IN" sz="2800" b="1" dirty="0">
                <a:latin typeface="IBM Plex Sans Bold" panose="020B0803050203000203" charset="0"/>
              </a:rPr>
              <a:t>Gemini 2.0 Flash-Lite</a:t>
            </a:r>
            <a:r>
              <a:rPr lang="en-IN" sz="2800" b="1" dirty="0">
                <a:latin typeface="IBM Plex Sans" panose="020B0503050203000203" pitchFamily="34" charset="0"/>
              </a:rPr>
              <a:t> </a:t>
            </a:r>
            <a:r>
              <a:rPr lang="en-US" sz="2800" dirty="0">
                <a:solidFill>
                  <a:srgbClr val="000000"/>
                </a:solidFill>
                <a:latin typeface="IBM Plex Sans" panose="020B0503050203000203" pitchFamily="34" charset="0"/>
                <a:ea typeface="IBM Plex Sans"/>
                <a:cs typeface="IBM Plex Sans"/>
                <a:sym typeface="IBM Plex Sans"/>
              </a:rPr>
              <a:t>for generating the rules. Model considers column, description and allowable values from the sample regulatory document we have from FINRA(h1 schedule</a:t>
            </a:r>
            <a:r>
              <a:rPr lang="en-US" sz="2800" dirty="0" smtClean="0">
                <a:solidFill>
                  <a:srgbClr val="000000"/>
                </a:solidFill>
                <a:latin typeface="IBM Plex Sans" panose="020B0503050203000203" pitchFamily="34" charset="0"/>
                <a:ea typeface="IBM Plex Sans"/>
                <a:cs typeface="IBM Plex Sans"/>
                <a:sym typeface="IBM Plex Sans"/>
              </a:rPr>
              <a:t>) in the screenshot attached.</a:t>
            </a:r>
            <a:endParaRPr lang="en-US" sz="2800" dirty="0">
              <a:solidFill>
                <a:srgbClr val="000000"/>
              </a:solidFill>
              <a:latin typeface="IBM Plex Sans" panose="020B0503050203000203" pitchFamily="34" charset="0"/>
              <a:ea typeface="IBM Plex Sans"/>
              <a:cs typeface="IBM Plex Sans"/>
              <a:sym typeface="IBM Plex Sans"/>
            </a:endParaRPr>
          </a:p>
          <a:p>
            <a:pPr algn="just">
              <a:lnSpc>
                <a:spcPts val="4079"/>
              </a:lnSpc>
            </a:pPr>
            <a:r>
              <a:rPr lang="en-US" sz="2800" b="1" dirty="0">
                <a:solidFill>
                  <a:srgbClr val="000000"/>
                </a:solidFill>
                <a:latin typeface="IBM Plex Sans" panose="020B0503050203000203" pitchFamily="34" charset="0"/>
                <a:ea typeface="IBM Plex Sans Bold"/>
                <a:cs typeface="IBM Plex Sans Bold"/>
                <a:sym typeface="IBM Plex Sans Bold"/>
              </a:rPr>
              <a:t>Note:</a:t>
            </a:r>
            <a:r>
              <a:rPr lang="en-US" sz="2800" dirty="0">
                <a:solidFill>
                  <a:srgbClr val="000000"/>
                </a:solidFill>
                <a:latin typeface="IBM Plex Sans" panose="020B0503050203000203" pitchFamily="34" charset="0"/>
                <a:ea typeface="IBM Plex Sans"/>
                <a:cs typeface="IBM Plex Sans"/>
                <a:sym typeface="IBM Plex Sans"/>
              </a:rPr>
              <a:t> Rules </a:t>
            </a:r>
            <a:r>
              <a:rPr lang="en-US" sz="2800" dirty="0" smtClean="0">
                <a:solidFill>
                  <a:srgbClr val="000000"/>
                </a:solidFill>
                <a:latin typeface="IBM Plex Sans" panose="020B0503050203000203" pitchFamily="34" charset="0"/>
                <a:ea typeface="IBM Plex Sans"/>
                <a:cs typeface="IBM Plex Sans"/>
                <a:sym typeface="IBM Plex Sans"/>
              </a:rPr>
              <a:t>are</a:t>
            </a:r>
            <a:r>
              <a:rPr lang="en-US" sz="2800" dirty="0" smtClean="0">
                <a:solidFill>
                  <a:srgbClr val="000000"/>
                </a:solidFill>
                <a:latin typeface="IBM Plex Sans" panose="020B0503050203000203" pitchFamily="34" charset="0"/>
                <a:ea typeface="IBM Plex Sans"/>
                <a:cs typeface="IBM Plex Sans"/>
                <a:sym typeface="IBM Plex Sans"/>
              </a:rPr>
              <a:t> </a:t>
            </a:r>
            <a:r>
              <a:rPr lang="en-US" sz="2800" dirty="0">
                <a:solidFill>
                  <a:srgbClr val="000000"/>
                </a:solidFill>
                <a:latin typeface="IBM Plex Sans" panose="020B0503050203000203" pitchFamily="34" charset="0"/>
                <a:ea typeface="IBM Plex Sans"/>
                <a:cs typeface="IBM Plex Sans"/>
                <a:sym typeface="IBM Plex Sans"/>
              </a:rPr>
              <a:t>generated based on columns from regulatory doc and the sample data.</a:t>
            </a:r>
          </a:p>
          <a:p>
            <a:pPr algn="just">
              <a:lnSpc>
                <a:spcPts val="4079"/>
              </a:lnSpc>
              <a:spcBef>
                <a:spcPct val="0"/>
              </a:spcBef>
            </a:pPr>
            <a:endParaRPr lang="en-US" sz="2800" dirty="0">
              <a:solidFill>
                <a:srgbClr val="000000"/>
              </a:solidFill>
              <a:latin typeface="IBM Plex Sans" panose="020B0503050203000203" pitchFamily="34" charset="0"/>
              <a:ea typeface="IBM Plex Sans"/>
              <a:cs typeface="IBM Plex Sans"/>
              <a:sym typeface="IBM Plex Sans"/>
            </a:endParaRPr>
          </a:p>
        </p:txBody>
      </p:sp>
      <p:sp>
        <p:nvSpPr>
          <p:cNvPr id="6" name="AutoShape 2"/>
          <p:cNvSpPr/>
          <p:nvPr/>
        </p:nvSpPr>
        <p:spPr>
          <a:xfrm>
            <a:off x="0" y="0"/>
            <a:ext cx="18288000" cy="523684"/>
          </a:xfrm>
          <a:prstGeom prst="rect">
            <a:avLst/>
          </a:prstGeom>
          <a:solidFill>
            <a:srgbClr val="FF3131"/>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523684"/>
          </a:xfrm>
          <a:prstGeom prst="rect">
            <a:avLst/>
          </a:prstGeom>
          <a:solidFill>
            <a:srgbClr val="FF3131"/>
          </a:solidFill>
        </p:spPr>
      </p:sp>
      <p:sp>
        <p:nvSpPr>
          <p:cNvPr id="3" name="Freeform 3"/>
          <p:cNvSpPr/>
          <p:nvPr/>
        </p:nvSpPr>
        <p:spPr>
          <a:xfrm>
            <a:off x="2019300" y="4152900"/>
            <a:ext cx="14249400" cy="5500077"/>
          </a:xfrm>
          <a:custGeom>
            <a:avLst/>
            <a:gdLst/>
            <a:ahLst/>
            <a:cxnLst/>
            <a:rect l="l" t="t" r="r" b="b"/>
            <a:pathLst>
              <a:path w="12877510" h="5500077">
                <a:moveTo>
                  <a:pt x="0" y="0"/>
                </a:moveTo>
                <a:lnTo>
                  <a:pt x="12877510" y="0"/>
                </a:lnTo>
                <a:lnTo>
                  <a:pt x="12877510" y="5500077"/>
                </a:lnTo>
                <a:lnTo>
                  <a:pt x="0" y="5500077"/>
                </a:lnTo>
                <a:lnTo>
                  <a:pt x="0" y="0"/>
                </a:lnTo>
                <a:close/>
              </a:path>
            </a:pathLst>
          </a:custGeom>
          <a:blipFill>
            <a:blip r:embed="rId2"/>
            <a:stretch>
              <a:fillRect b="-5359"/>
            </a:stretch>
          </a:blipFill>
        </p:spPr>
      </p:sp>
      <p:sp>
        <p:nvSpPr>
          <p:cNvPr id="4" name="TextBox 4"/>
          <p:cNvSpPr txBox="1"/>
          <p:nvPr/>
        </p:nvSpPr>
        <p:spPr>
          <a:xfrm>
            <a:off x="381000" y="658495"/>
            <a:ext cx="4871770" cy="903605"/>
          </a:xfrm>
          <a:prstGeom prst="rect">
            <a:avLst/>
          </a:prstGeom>
        </p:spPr>
        <p:txBody>
          <a:bodyPr lIns="0" tIns="0" rIns="0" bIns="0" rtlCol="0" anchor="t">
            <a:spAutoFit/>
          </a:bodyPr>
          <a:lstStyle/>
          <a:p>
            <a:pPr algn="ctr">
              <a:lnSpc>
                <a:spcPts val="7420"/>
              </a:lnSpc>
              <a:spcBef>
                <a:spcPct val="0"/>
              </a:spcBef>
            </a:pPr>
            <a:r>
              <a:rPr lang="en-US" sz="5300" b="1" dirty="0">
                <a:solidFill>
                  <a:srgbClr val="000000"/>
                </a:solidFill>
                <a:latin typeface="IBM Plex Sans Bold"/>
                <a:ea typeface="IBM Plex Sans Bold"/>
                <a:cs typeface="IBM Plex Sans Bold"/>
                <a:sym typeface="IBM Plex Sans Bold"/>
              </a:rPr>
              <a:t>Key Functions</a:t>
            </a:r>
          </a:p>
        </p:txBody>
      </p:sp>
      <p:sp>
        <p:nvSpPr>
          <p:cNvPr id="5" name="TextBox 5"/>
          <p:cNvSpPr txBox="1"/>
          <p:nvPr/>
        </p:nvSpPr>
        <p:spPr>
          <a:xfrm>
            <a:off x="609600" y="1562100"/>
            <a:ext cx="16611600" cy="2949525"/>
          </a:xfrm>
          <a:prstGeom prst="rect">
            <a:avLst/>
          </a:prstGeom>
        </p:spPr>
        <p:txBody>
          <a:bodyPr wrap="square" lIns="0" tIns="0" rIns="0" bIns="0" rtlCol="0" anchor="t">
            <a:spAutoFit/>
          </a:bodyPr>
          <a:lstStyle/>
          <a:p>
            <a:pPr algn="just">
              <a:lnSpc>
                <a:spcPts val="4620"/>
              </a:lnSpc>
            </a:pPr>
            <a:r>
              <a:rPr lang="en-US" sz="3300" dirty="0" err="1">
                <a:solidFill>
                  <a:srgbClr val="000000"/>
                </a:solidFill>
                <a:latin typeface="IBM Plex Sans"/>
                <a:ea typeface="IBM Plex Sans"/>
                <a:cs typeface="IBM Plex Sans"/>
                <a:sym typeface="IBM Plex Sans"/>
              </a:rPr>
              <a:t>ChatAssistant</a:t>
            </a:r>
            <a:r>
              <a:rPr lang="en-US" sz="3300" dirty="0">
                <a:solidFill>
                  <a:srgbClr val="000000"/>
                </a:solidFill>
                <a:latin typeface="IBM Plex Sans"/>
                <a:ea typeface="IBM Plex Sans"/>
                <a:cs typeface="IBM Plex Sans"/>
                <a:sym typeface="IBM Plex Sans"/>
              </a:rPr>
              <a:t> will allow the user to refine the generated rules based on the field name. User can see the list of rules the model is using right at that moment. Once updated, the assistant will provide the user the list of all the rules along with updated ones enabling them to verify.</a:t>
            </a:r>
          </a:p>
          <a:p>
            <a:pPr algn="just">
              <a:lnSpc>
                <a:spcPts val="4620"/>
              </a:lnSpc>
            </a:pPr>
            <a:endParaRPr lang="en-US" sz="3300" dirty="0">
              <a:solidFill>
                <a:srgbClr val="000000"/>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524510"/>
          </a:xfrm>
          <a:prstGeom prst="rect">
            <a:avLst/>
          </a:prstGeom>
          <a:solidFill>
            <a:srgbClr val="FF3131"/>
          </a:solidFill>
        </p:spPr>
      </p:sp>
      <p:sp>
        <p:nvSpPr>
          <p:cNvPr id="3" name="Freeform 3"/>
          <p:cNvSpPr/>
          <p:nvPr/>
        </p:nvSpPr>
        <p:spPr>
          <a:xfrm>
            <a:off x="1295400" y="4455776"/>
            <a:ext cx="15603369" cy="3347435"/>
          </a:xfrm>
          <a:custGeom>
            <a:avLst/>
            <a:gdLst/>
            <a:ahLst/>
            <a:cxnLst/>
            <a:rect l="l" t="t" r="r" b="b"/>
            <a:pathLst>
              <a:path w="16456365" h="3347435">
                <a:moveTo>
                  <a:pt x="0" y="0"/>
                </a:moveTo>
                <a:lnTo>
                  <a:pt x="16456366" y="0"/>
                </a:lnTo>
                <a:lnTo>
                  <a:pt x="16456366" y="3347435"/>
                </a:lnTo>
                <a:lnTo>
                  <a:pt x="0" y="3347435"/>
                </a:lnTo>
                <a:lnTo>
                  <a:pt x="0" y="0"/>
                </a:lnTo>
                <a:close/>
              </a:path>
            </a:pathLst>
          </a:custGeom>
          <a:blipFill>
            <a:blip r:embed="rId2"/>
            <a:stretch>
              <a:fillRect l="-163" b="-1560"/>
            </a:stretch>
          </a:blipFill>
        </p:spPr>
      </p:sp>
      <p:sp>
        <p:nvSpPr>
          <p:cNvPr id="4" name="TextBox 4"/>
          <p:cNvSpPr txBox="1"/>
          <p:nvPr/>
        </p:nvSpPr>
        <p:spPr>
          <a:xfrm>
            <a:off x="526594" y="524510"/>
            <a:ext cx="4870698" cy="903605"/>
          </a:xfrm>
          <a:prstGeom prst="rect">
            <a:avLst/>
          </a:prstGeom>
        </p:spPr>
        <p:txBody>
          <a:bodyPr lIns="0" tIns="0" rIns="0" bIns="0" rtlCol="0" anchor="t">
            <a:spAutoFit/>
          </a:bodyPr>
          <a:lstStyle/>
          <a:p>
            <a:pPr algn="l">
              <a:lnSpc>
                <a:spcPts val="7420"/>
              </a:lnSpc>
              <a:spcBef>
                <a:spcPct val="0"/>
              </a:spcBef>
            </a:pPr>
            <a:r>
              <a:rPr lang="en-US" sz="5300" b="1">
                <a:solidFill>
                  <a:srgbClr val="000000"/>
                </a:solidFill>
                <a:latin typeface="IBM Plex Sans Bold"/>
                <a:ea typeface="IBM Plex Sans Bold"/>
                <a:cs typeface="IBM Plex Sans Bold"/>
                <a:sym typeface="IBM Plex Sans Bold"/>
              </a:rPr>
              <a:t>Key Functions</a:t>
            </a:r>
          </a:p>
        </p:txBody>
      </p:sp>
      <p:sp>
        <p:nvSpPr>
          <p:cNvPr id="5" name="TextBox 5"/>
          <p:cNvSpPr txBox="1"/>
          <p:nvPr/>
        </p:nvSpPr>
        <p:spPr>
          <a:xfrm>
            <a:off x="526594" y="1647190"/>
            <a:ext cx="16372175" cy="2233295"/>
          </a:xfrm>
          <a:prstGeom prst="rect">
            <a:avLst/>
          </a:prstGeom>
        </p:spPr>
        <p:txBody>
          <a:bodyPr lIns="0" tIns="0" rIns="0" bIns="0" rtlCol="0" anchor="t">
            <a:spAutoFit/>
          </a:bodyPr>
          <a:lstStyle/>
          <a:p>
            <a:pPr algn="just">
              <a:lnSpc>
                <a:spcPts val="4479"/>
              </a:lnSpc>
              <a:spcBef>
                <a:spcPct val="0"/>
              </a:spcBef>
            </a:pPr>
            <a:r>
              <a:rPr lang="en-US" sz="3199" dirty="0">
                <a:solidFill>
                  <a:srgbClr val="000000"/>
                </a:solidFill>
                <a:latin typeface="IBM Plex Sans"/>
                <a:ea typeface="IBM Plex Sans"/>
                <a:cs typeface="IBM Plex Sans"/>
                <a:sym typeface="IBM Plex Sans"/>
              </a:rPr>
              <a:t>Using the uploaded sample dataset H1_5000.csv in the Generate Rules section, we have applied an unsupervised machine learning technique(Isolation Forest algorithm) to detect anomalies within the dataset. The model identifies and flags anomalous rows, which is then available to download for the auditor using the download button in the interface.</a:t>
            </a:r>
          </a:p>
        </p:txBody>
      </p:sp>
      <p:sp>
        <p:nvSpPr>
          <p:cNvPr id="6" name="AutoShape 2"/>
          <p:cNvSpPr/>
          <p:nvPr/>
        </p:nvSpPr>
        <p:spPr>
          <a:xfrm>
            <a:off x="0" y="0"/>
            <a:ext cx="18288000" cy="523684"/>
          </a:xfrm>
          <a:prstGeom prst="rect">
            <a:avLst/>
          </a:prstGeom>
          <a:solidFill>
            <a:srgbClr val="FF3131"/>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41884"/>
          </a:xfrm>
          <a:prstGeom prst="rect">
            <a:avLst/>
          </a:prstGeom>
          <a:solidFill>
            <a:srgbClr val="FF3131"/>
          </a:solidFill>
        </p:spPr>
      </p:sp>
      <p:sp>
        <p:nvSpPr>
          <p:cNvPr id="4" name="TextBox 4"/>
          <p:cNvSpPr txBox="1"/>
          <p:nvPr/>
        </p:nvSpPr>
        <p:spPr>
          <a:xfrm>
            <a:off x="152400" y="679527"/>
            <a:ext cx="5328784" cy="903605"/>
          </a:xfrm>
          <a:prstGeom prst="rect">
            <a:avLst/>
          </a:prstGeom>
        </p:spPr>
        <p:txBody>
          <a:bodyPr lIns="0" tIns="0" rIns="0" bIns="0" rtlCol="0" anchor="t">
            <a:spAutoFit/>
          </a:bodyPr>
          <a:lstStyle/>
          <a:p>
            <a:pPr algn="ctr">
              <a:lnSpc>
                <a:spcPts val="7420"/>
              </a:lnSpc>
              <a:spcBef>
                <a:spcPct val="0"/>
              </a:spcBef>
            </a:pPr>
            <a:r>
              <a:rPr lang="en-US" sz="5300" b="1" dirty="0">
                <a:solidFill>
                  <a:srgbClr val="000000"/>
                </a:solidFill>
                <a:latin typeface="IBM Plex Sans Bold"/>
                <a:ea typeface="IBM Plex Sans Bold"/>
                <a:cs typeface="IBM Plex Sans Bold"/>
                <a:sym typeface="IBM Plex Sans Bold"/>
              </a:rPr>
              <a:t>Key Functions</a:t>
            </a:r>
          </a:p>
        </p:txBody>
      </p:sp>
      <p:sp>
        <p:nvSpPr>
          <p:cNvPr id="5" name="TextBox 5"/>
          <p:cNvSpPr txBox="1"/>
          <p:nvPr/>
        </p:nvSpPr>
        <p:spPr>
          <a:xfrm>
            <a:off x="609600" y="1659311"/>
            <a:ext cx="16715532" cy="2564805"/>
          </a:xfrm>
          <a:prstGeom prst="rect">
            <a:avLst/>
          </a:prstGeom>
        </p:spPr>
        <p:txBody>
          <a:bodyPr wrap="square" lIns="0" tIns="0" rIns="0" bIns="0" rtlCol="0" anchor="t">
            <a:spAutoFit/>
          </a:bodyPr>
          <a:lstStyle/>
          <a:p>
            <a:pPr algn="just">
              <a:lnSpc>
                <a:spcPts val="3977"/>
              </a:lnSpc>
              <a:spcBef>
                <a:spcPct val="0"/>
              </a:spcBef>
            </a:pPr>
            <a:r>
              <a:rPr lang="en-US" sz="2840" dirty="0">
                <a:solidFill>
                  <a:srgbClr val="000000"/>
                </a:solidFill>
                <a:latin typeface="IBM Plex Sans"/>
                <a:ea typeface="IBM Plex Sans"/>
                <a:cs typeface="IBM Plex Sans"/>
                <a:sym typeface="IBM Plex Sans"/>
              </a:rPr>
              <a:t>Using the sample dataset H1_5000.csv uploaded in the Generate Rules section, we leverage </a:t>
            </a:r>
            <a:r>
              <a:rPr lang="en-US" sz="2840" dirty="0" err="1">
                <a:solidFill>
                  <a:srgbClr val="000000"/>
                </a:solidFill>
                <a:latin typeface="IBM Plex Sans"/>
                <a:ea typeface="IBM Plex Sans"/>
                <a:cs typeface="IBM Plex Sans"/>
                <a:sym typeface="IBM Plex Sans"/>
              </a:rPr>
              <a:t>GenAI</a:t>
            </a:r>
            <a:r>
              <a:rPr lang="en-US" sz="2840" dirty="0">
                <a:solidFill>
                  <a:srgbClr val="000000"/>
                </a:solidFill>
                <a:latin typeface="IBM Plex Sans"/>
                <a:ea typeface="IBM Plex Sans"/>
                <a:cs typeface="IBM Plex Sans"/>
                <a:sym typeface="IBM Plex Sans"/>
              </a:rPr>
              <a:t> techniques to apply rules derived from the regulatory document to each record in the dataset. Any columns in a row that violate these rules are flagged, and corresponding remediation actions are suggested. These flagged violations and suggested remediations are then presented to the auditor for review.</a:t>
            </a:r>
          </a:p>
        </p:txBody>
      </p:sp>
      <p:sp>
        <p:nvSpPr>
          <p:cNvPr id="6" name="AutoShape 2"/>
          <p:cNvSpPr/>
          <p:nvPr/>
        </p:nvSpPr>
        <p:spPr>
          <a:xfrm>
            <a:off x="0" y="0"/>
            <a:ext cx="18288000" cy="523684"/>
          </a:xfrm>
          <a:prstGeom prst="rect">
            <a:avLst/>
          </a:prstGeom>
          <a:solidFill>
            <a:srgbClr val="FF3131"/>
          </a:solidFill>
        </p:spPr>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224116"/>
            <a:ext cx="15392401" cy="5562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41884"/>
          </a:xfrm>
          <a:prstGeom prst="rect">
            <a:avLst/>
          </a:prstGeom>
          <a:solidFill>
            <a:srgbClr val="FF3131"/>
          </a:solidFill>
        </p:spPr>
      </p:sp>
      <p:sp>
        <p:nvSpPr>
          <p:cNvPr id="3" name="TextBox 3"/>
          <p:cNvSpPr txBox="1"/>
          <p:nvPr/>
        </p:nvSpPr>
        <p:spPr>
          <a:xfrm>
            <a:off x="736069" y="923925"/>
            <a:ext cx="3676305" cy="903605"/>
          </a:xfrm>
          <a:prstGeom prst="rect">
            <a:avLst/>
          </a:prstGeom>
        </p:spPr>
        <p:txBody>
          <a:bodyPr lIns="0" tIns="0" rIns="0" bIns="0" rtlCol="0" anchor="t">
            <a:spAutoFit/>
          </a:bodyPr>
          <a:lstStyle/>
          <a:p>
            <a:pPr algn="ctr">
              <a:lnSpc>
                <a:spcPts val="7420"/>
              </a:lnSpc>
              <a:spcBef>
                <a:spcPct val="0"/>
              </a:spcBef>
            </a:pPr>
            <a:r>
              <a:rPr lang="en-US" sz="5300" b="1" dirty="0">
                <a:solidFill>
                  <a:srgbClr val="000000"/>
                </a:solidFill>
                <a:latin typeface="IBM Plex Sans Bold"/>
                <a:ea typeface="IBM Plex Sans Bold"/>
                <a:cs typeface="IBM Plex Sans Bold"/>
                <a:sym typeface="IBM Plex Sans Bold"/>
              </a:rPr>
              <a:t>Challenges</a:t>
            </a:r>
          </a:p>
        </p:txBody>
      </p:sp>
      <p:sp>
        <p:nvSpPr>
          <p:cNvPr id="4" name="TextBox 4"/>
          <p:cNvSpPr txBox="1"/>
          <p:nvPr/>
        </p:nvSpPr>
        <p:spPr>
          <a:xfrm>
            <a:off x="1028700" y="2110860"/>
            <a:ext cx="16230600" cy="7414141"/>
          </a:xfrm>
          <a:prstGeom prst="rect">
            <a:avLst/>
          </a:prstGeom>
        </p:spPr>
        <p:txBody>
          <a:bodyPr lIns="0" tIns="0" rIns="0" bIns="0" rtlCol="0" anchor="t">
            <a:spAutoFit/>
          </a:bodyPr>
          <a:lstStyle/>
          <a:p>
            <a:pPr marL="697288" lvl="1" indent="-348644" algn="just">
              <a:lnSpc>
                <a:spcPts val="4521"/>
              </a:lnSpc>
              <a:buFont typeface="Arial"/>
              <a:buChar char="•"/>
            </a:pPr>
            <a:r>
              <a:rPr lang="en-US" sz="3229" dirty="0">
                <a:solidFill>
                  <a:srgbClr val="000000"/>
                </a:solidFill>
                <a:latin typeface="IBM Plex Sans"/>
                <a:ea typeface="IBM Plex Sans"/>
                <a:cs typeface="IBM Plex Sans"/>
                <a:sym typeface="IBM Plex Sans"/>
              </a:rPr>
              <a:t>Access to comprehensive and relevant datasets would have facilitated more effective training and validation of our models, enhancing their performance and reliability.</a:t>
            </a:r>
          </a:p>
          <a:p>
            <a:pPr marL="697288" lvl="1" indent="-348644" algn="just">
              <a:lnSpc>
                <a:spcPts val="4521"/>
              </a:lnSpc>
              <a:buFont typeface="Arial"/>
              <a:buChar char="•"/>
            </a:pPr>
            <a:r>
              <a:rPr lang="en-US" sz="3229" dirty="0">
                <a:solidFill>
                  <a:srgbClr val="000000"/>
                </a:solidFill>
                <a:latin typeface="IBM Plex Sans"/>
                <a:ea typeface="IBM Plex Sans"/>
                <a:cs typeface="IBM Plex Sans"/>
                <a:sym typeface="IBM Plex Sans"/>
              </a:rPr>
              <a:t>Having official API keys would have allowed us to utilize APIs without the constraints of free-tier limitations, thereby expanding the project's capabilities and scope. </a:t>
            </a:r>
          </a:p>
          <a:p>
            <a:pPr marL="697288" lvl="1" indent="-348644" algn="just">
              <a:lnSpc>
                <a:spcPts val="4521"/>
              </a:lnSpc>
              <a:buFont typeface="Arial"/>
              <a:buChar char="•"/>
            </a:pPr>
            <a:r>
              <a:rPr lang="en-US" sz="3229" dirty="0">
                <a:solidFill>
                  <a:srgbClr val="000000"/>
                </a:solidFill>
                <a:latin typeface="IBM Plex Sans"/>
                <a:ea typeface="IBM Plex Sans"/>
                <a:cs typeface="IBM Plex Sans"/>
                <a:sym typeface="IBM Plex Sans"/>
              </a:rPr>
              <a:t>Establishing precise and stable project goals from the outset would have minimized misunderstandings and aligned development efforts, leading to a more streamlined process. ​</a:t>
            </a:r>
          </a:p>
          <a:p>
            <a:pPr marL="697288" lvl="1" indent="-348644" algn="just">
              <a:lnSpc>
                <a:spcPts val="4521"/>
              </a:lnSpc>
              <a:buFont typeface="Arial"/>
              <a:buChar char="•"/>
            </a:pPr>
            <a:r>
              <a:rPr lang="en-US" sz="3229" dirty="0">
                <a:solidFill>
                  <a:srgbClr val="000000"/>
                </a:solidFill>
                <a:latin typeface="IBM Plex Sans"/>
                <a:ea typeface="IBM Plex Sans"/>
                <a:cs typeface="IBM Plex Sans"/>
                <a:sym typeface="IBM Plex Sans"/>
              </a:rPr>
              <a:t>With higher or unlimited API usage limits, we could have continued our exploration and testing without service interruptions, allowing for more thorough development and refinement. </a:t>
            </a:r>
          </a:p>
          <a:p>
            <a:pPr algn="just">
              <a:lnSpc>
                <a:spcPts val="4521"/>
              </a:lnSpc>
            </a:pPr>
            <a:endParaRPr lang="en-US" sz="3229" dirty="0">
              <a:solidFill>
                <a:srgbClr val="000000"/>
              </a:solidFill>
              <a:latin typeface="IBM Plex Sans"/>
              <a:ea typeface="IBM Plex Sans"/>
              <a:cs typeface="IBM Plex Sans"/>
              <a:sym typeface="IBM Plex Sans"/>
            </a:endParaRPr>
          </a:p>
        </p:txBody>
      </p:sp>
      <p:sp>
        <p:nvSpPr>
          <p:cNvPr id="5" name="AutoShape 2"/>
          <p:cNvSpPr/>
          <p:nvPr/>
        </p:nvSpPr>
        <p:spPr>
          <a:xfrm>
            <a:off x="0" y="0"/>
            <a:ext cx="18288000" cy="523684"/>
          </a:xfrm>
          <a:prstGeom prst="rect">
            <a:avLst/>
          </a:prstGeom>
          <a:solidFill>
            <a:srgbClr val="FF3131"/>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667</Words>
  <Application>Microsoft Office PowerPoint</Application>
  <PresentationFormat>Custom</PresentationFormat>
  <Paragraphs>45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IBM Plex Sans</vt:lpstr>
      <vt:lpstr>Arial</vt:lpstr>
      <vt:lpstr>Calibri</vt:lpstr>
      <vt:lpstr>IBM Plex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AuditHelp</dc:title>
  <dc:creator>Lenovo</dc:creator>
  <cp:lastModifiedBy>Lenovo</cp:lastModifiedBy>
  <cp:revision>13</cp:revision>
  <dcterms:created xsi:type="dcterms:W3CDTF">2006-08-16T00:00:00Z</dcterms:created>
  <dcterms:modified xsi:type="dcterms:W3CDTF">2025-03-26T08:42:58Z</dcterms:modified>
  <dc:identifier>DAGiwe3PtcM</dc:identifier>
</cp:coreProperties>
</file>